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267" r:id="rId2"/>
    <p:sldId id="277" r:id="rId3"/>
    <p:sldId id="278" r:id="rId4"/>
    <p:sldId id="272" r:id="rId5"/>
    <p:sldId id="279" r:id="rId6"/>
    <p:sldId id="280" r:id="rId7"/>
    <p:sldId id="269" r:id="rId8"/>
    <p:sldId id="276" r:id="rId9"/>
    <p:sldId id="270" r:id="rId10"/>
    <p:sldId id="282" r:id="rId11"/>
    <p:sldId id="274" r:id="rId12"/>
    <p:sldId id="275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Savage" initials="" lastIdx="3" clrIdx="0"/>
  <p:cmAuthor id="1" name="jessica" initials="j" lastIdx="4" clrIdx="1">
    <p:extLst>
      <p:ext uri="{19B8F6BF-5375-455C-9EA6-DF929625EA0E}">
        <p15:presenceInfo xmlns:p15="http://schemas.microsoft.com/office/powerpoint/2012/main" xmlns="" userId="jess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AAFA-ACD3-49F3-869E-2AB9926DF594}" type="datetimeFigureOut">
              <a:rPr lang="en-US" smtClean="0"/>
              <a:t>14/04/16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27BC-4CC9-4948-981B-F788C00B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0110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F2CAE-3EAE-4AD8-87A5-4FFB02AE1431}" type="datetimeFigureOut">
              <a:rPr lang="en-US" smtClean="0"/>
              <a:t>14/04/16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2BA49-CFA1-40CC-ACEC-C128E5BC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405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14A-DC95-554D-92C1-923F8F8AD32C}" type="datetime1">
              <a:rPr lang="en-US" smtClean="0"/>
              <a:t>14/04/16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27F1-327E-8B44-BEFB-2B1871768965}" type="datetime1">
              <a:rPr lang="en-US" smtClean="0"/>
              <a:t>14/04/16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94C-3563-FD4D-8CEE-70D23BD8489C}" type="datetime1">
              <a:rPr lang="en-US" smtClean="0"/>
              <a:t>14/04/16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9D40-B23E-2843-B928-A5C19CFF28CD}" type="datetime1">
              <a:rPr lang="en-US" smtClean="0"/>
              <a:t>14/04/16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C87-DB13-8447-B418-3E05623F2D50}" type="datetime1">
              <a:rPr lang="en-US" smtClean="0"/>
              <a:t>14/04/16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AE26-A0AB-FC46-B2D1-39B33E9168B6}" type="datetime1">
              <a:rPr lang="en-US" smtClean="0"/>
              <a:t>14/04/16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4CF1-076D-4642-912F-0279D1B4DC8A}" type="datetime1">
              <a:rPr lang="en-US" smtClean="0"/>
              <a:t>14/04/16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5645-B0AC-9140-8E5C-BA4910F6EEA3}" type="datetime1">
              <a:rPr lang="en-US" smtClean="0"/>
              <a:t>14/04/16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9BC8-0369-A84F-AC8C-E56B13B855B7}" type="datetime1">
              <a:rPr lang="en-US" smtClean="0"/>
              <a:t>14/04/16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765A-98E2-1441-B0AD-4A55D6AC06FA}" type="datetime1">
              <a:rPr lang="en-US" smtClean="0"/>
              <a:t>14/04/16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FCC-7B01-494B-A9A8-B298B41FDEBC}" type="datetime1">
              <a:rPr lang="en-US" smtClean="0"/>
              <a:t>14/04/16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AB1ADC-CA18-D846-A110-6E1821507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D5A4F5-F5FB-A04A-A827-F9F68C2A0F8E}" type="datetime1">
              <a:rPr lang="en-US" smtClean="0"/>
              <a:t>14/04/16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bg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</a:t>
            </a:r>
            <a:r>
              <a:rPr lang="es-ES_tradnl" sz="3200" dirty="0"/>
              <a:t>ó</a:t>
            </a:r>
            <a:r>
              <a:rPr lang="es-ES_trad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stico de capacidades estatales en MRV</a:t>
            </a:r>
            <a:br>
              <a:rPr lang="es-ES_trad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Estructura del GT-MRV / integrantes</a:t>
            </a:r>
          </a:p>
          <a:p>
            <a:r>
              <a:rPr lang="es-ES_tradnl" dirty="0"/>
              <a:t>Objetivo general / específicos</a:t>
            </a:r>
          </a:p>
          <a:p>
            <a:r>
              <a:rPr lang="es-ES_tradnl" dirty="0"/>
              <a:t>Importancia del GT-MRV en la política pública estatal foresta</a:t>
            </a:r>
            <a:r>
              <a:rPr lang="es-ES_tradnl" dirty="0">
                <a:solidFill>
                  <a:srgbClr val="FF0000"/>
                </a:solidFill>
              </a:rPr>
              <a:t>l</a:t>
            </a:r>
          </a:p>
          <a:p>
            <a:r>
              <a:rPr lang="es-ES_tradnl" dirty="0"/>
              <a:t>Capacidades identificadas / información / equipamiento </a:t>
            </a:r>
          </a:p>
          <a:p>
            <a:r>
              <a:rPr lang="es-ES_tradnl" dirty="0"/>
              <a:t>Áreas de fortaleza</a:t>
            </a:r>
          </a:p>
          <a:p>
            <a:pPr lvl="0"/>
            <a:r>
              <a:rPr lang="es-ES_tradnl" dirty="0"/>
              <a:t>Principales necesidades de capacitación</a:t>
            </a:r>
          </a:p>
          <a:p>
            <a:pPr lvl="0"/>
            <a:r>
              <a:rPr lang="es-ES_tradnl" dirty="0"/>
              <a:t>Áreas de oportunidad/ financiamiento a futuro  </a:t>
            </a:r>
          </a:p>
          <a:p>
            <a:endParaRPr lang="es-ES_tradnl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2747" y="1270062"/>
            <a:ext cx="6402454" cy="2645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3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800" dirty="0"/>
              <a:t>Capacidades identificadas / información / equipamiento </a:t>
            </a:r>
            <a:r>
              <a:rPr lang="es-ES_tradnl" dirty="0"/>
              <a:t/>
            </a:r>
            <a:br>
              <a:rPr lang="es-ES_tradnl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GT-MRV instalado con instituciones participantes en cada eje temático.</a:t>
            </a:r>
          </a:p>
          <a:p>
            <a:pPr marL="114300" indent="0">
              <a:buNone/>
            </a:pPr>
            <a:endParaRPr lang="es-MX" dirty="0" smtClean="0"/>
          </a:p>
          <a:p>
            <a:pPr algn="just"/>
            <a:r>
              <a:rPr lang="es-MX" dirty="0" smtClean="0"/>
              <a:t>Actualmente y derivado de los talleres y cursos implementados como parte del proyecto GCF se está actualizando la información sobre capacidades técnicas.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Actualmente se  está por concluir las entrevistas y realizar el análisis correspondiente que permita identificar datos sobre capacidades, equipamiento, vinculación, financiamiento, necesidades de capacitación entre otros datos.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662609"/>
            <a:ext cx="7470648" cy="546355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MX" dirty="0" smtClean="0"/>
              <a:t>FORTALEZA</a:t>
            </a:r>
          </a:p>
          <a:p>
            <a:pPr marL="114300" indent="0" algn="just">
              <a:buNone/>
            </a:pPr>
            <a:endParaRPr lang="es-MX" dirty="0"/>
          </a:p>
          <a:p>
            <a:pPr algn="just"/>
            <a:r>
              <a:rPr lang="es-MX" dirty="0" smtClean="0"/>
              <a:t>Colaboración </a:t>
            </a:r>
            <a:r>
              <a:rPr lang="es-MX" dirty="0"/>
              <a:t>Estatal y Municipal.</a:t>
            </a:r>
          </a:p>
          <a:p>
            <a:pPr algn="just"/>
            <a:r>
              <a:rPr lang="es-MX" dirty="0"/>
              <a:t>Se reconoce el área de conocimiento en el eje determinado</a:t>
            </a:r>
          </a:p>
          <a:p>
            <a:pPr algn="just"/>
            <a:r>
              <a:rPr lang="es-MX" dirty="0"/>
              <a:t>Buena disposición para capacitarse y contribuir al grupo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11</a:t>
            </a:fld>
            <a:endParaRPr lang="en-US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40979"/>
          </a:xfrm>
        </p:spPr>
        <p:txBody>
          <a:bodyPr/>
          <a:lstStyle/>
          <a:p>
            <a:r>
              <a:rPr lang="es-MX" sz="2400" dirty="0" smtClean="0"/>
              <a:t>PRINCIPALES NECESIDADES DE CAPACITACION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661" y="852386"/>
            <a:ext cx="7620000" cy="56851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dirty="0" smtClean="0"/>
              <a:t>Resultados preliminares de las entrevistas 2016:</a:t>
            </a:r>
            <a:endParaRPr lang="es-MX" dirty="0"/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Conceptos de fuga y permanencia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Metodología del SNMF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Análisis estadístico software R u otro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Análisis </a:t>
            </a:r>
            <a:r>
              <a:rPr lang="es-MX" dirty="0" err="1"/>
              <a:t>geoestadistico</a:t>
            </a:r>
            <a:r>
              <a:rPr lang="es-MX" dirty="0"/>
              <a:t> y socioeconómico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Generación, compilación y análisis de ecuaciones </a:t>
            </a:r>
            <a:r>
              <a:rPr lang="es-MX" dirty="0" err="1"/>
              <a:t>alometricas</a:t>
            </a:r>
            <a:endParaRPr lang="es-MX" dirty="0"/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Caracterización de sistemas de manejo agropecuarios y forestales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Análisis y evaluación de impactos de políticas, programas y  proyectos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Políticas REDD+ y causas de la deforestación</a:t>
            </a:r>
          </a:p>
          <a:p>
            <a:pPr marL="571500" indent="-457200">
              <a:buFont typeface="+mj-lt"/>
              <a:buAutoNum type="arabicPeriod"/>
            </a:pPr>
            <a:r>
              <a:rPr lang="es-MX" dirty="0"/>
              <a:t>Experiencia en la realización de inventarios de emisiones</a:t>
            </a:r>
          </a:p>
          <a:p>
            <a:pPr marL="571500" indent="-457200">
              <a:buFont typeface="+mj-lt"/>
              <a:buAutoNum type="arabicPeriod"/>
            </a:pPr>
            <a:endParaRPr lang="es-MX" dirty="0"/>
          </a:p>
          <a:p>
            <a:pPr marL="571500" indent="-457200">
              <a:buFont typeface="+mj-lt"/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FINANCIAMIENTO FUTURO</a:t>
            </a:r>
            <a:br>
              <a:rPr lang="es-MX" sz="2400" dirty="0" smtClean="0"/>
            </a:br>
            <a:endParaRPr lang="es-MX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13</a:t>
            </a:fld>
            <a:endParaRPr lang="en-US"/>
          </a:p>
        </p:txBody>
      </p:sp>
      <p:sp>
        <p:nvSpPr>
          <p:cNvPr id="5" name="Marcador de contenido 8"/>
          <p:cNvSpPr>
            <a:spLocks noGrp="1"/>
          </p:cNvSpPr>
          <p:nvPr>
            <p:ph idx="1"/>
          </p:nvPr>
        </p:nvSpPr>
        <p:spPr>
          <a:xfrm>
            <a:off x="457200" y="1197864"/>
            <a:ext cx="7620000" cy="52029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dirty="0"/>
              <a:t>Resultados preliminares de las entrevistas 2016:</a:t>
            </a:r>
          </a:p>
          <a:p>
            <a:r>
              <a:rPr lang="es-MX" dirty="0"/>
              <a:t>BANCO MUNDIAL</a:t>
            </a:r>
          </a:p>
          <a:p>
            <a:r>
              <a:rPr lang="es-MX" dirty="0"/>
              <a:t>TNC</a:t>
            </a:r>
          </a:p>
          <a:p>
            <a:r>
              <a:rPr lang="es-MX" dirty="0"/>
              <a:t>CONAFOR</a:t>
            </a:r>
          </a:p>
          <a:p>
            <a:r>
              <a:rPr lang="es-MX" dirty="0"/>
              <a:t>CONABIO</a:t>
            </a:r>
          </a:p>
          <a:p>
            <a:r>
              <a:rPr lang="es-MX" dirty="0"/>
              <a:t>ALIANZA MREDD </a:t>
            </a:r>
          </a:p>
          <a:p>
            <a:r>
              <a:rPr lang="es-MX" dirty="0"/>
              <a:t>UICN.</a:t>
            </a:r>
          </a:p>
        </p:txBody>
      </p:sp>
    </p:spTree>
    <p:extLst>
      <p:ext uri="{BB962C8B-B14F-4D97-AF65-F5344CB8AC3E}">
        <p14:creationId xmlns:p14="http://schemas.microsoft.com/office/powerpoint/2010/main" val="27757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2914"/>
          </a:xfrm>
        </p:spPr>
        <p:txBody>
          <a:bodyPr/>
          <a:lstStyle/>
          <a:p>
            <a:r>
              <a:rPr lang="es-MX" sz="2800" dirty="0" smtClean="0"/>
              <a:t>Instalación de GT-MRV Estatal</a:t>
            </a:r>
            <a:endParaRPr lang="es-MX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93" t="18824" r="34268" b="5883"/>
          <a:stretch/>
        </p:blipFill>
        <p:spPr>
          <a:xfrm>
            <a:off x="3380154" y="1165401"/>
            <a:ext cx="4346525" cy="562107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2</a:t>
            </a:fld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635078" y="1521338"/>
            <a:ext cx="2404872" cy="397031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Grupo de Trabajo Técnico de Monitoreo, Reporte y Verificación del Estado de Quintana Roo (GT-MRV-QROO), se instalo el 26 de noviembre de 2014 en la Ciudad de Chetumal, Quintana </a:t>
            </a:r>
            <a:r>
              <a:rPr lang="es-MX" dirty="0" smtClean="0"/>
              <a:t>Roo, mediante la firma de un Acta de Instalación por parte de  las instituciones participantes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095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Funciones consideradas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59" y="1550685"/>
            <a:ext cx="8024185" cy="306039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46997"/>
          </a:xfrm>
        </p:spPr>
        <p:txBody>
          <a:bodyPr/>
          <a:lstStyle/>
          <a:p>
            <a:r>
              <a:rPr lang="es-MX" sz="2400" dirty="0"/>
              <a:t>Estructura del GT-MRV QROO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57200" y="1193571"/>
            <a:ext cx="7224512" cy="4103771"/>
            <a:chOff x="459897" y="1787931"/>
            <a:chExt cx="7224512" cy="4103771"/>
          </a:xfrm>
        </p:grpSpPr>
        <p:sp>
          <p:nvSpPr>
            <p:cNvPr id="3" name="Forma libre 2"/>
            <p:cNvSpPr/>
            <p:nvPr/>
          </p:nvSpPr>
          <p:spPr>
            <a:xfrm>
              <a:off x="3908314" y="2568116"/>
              <a:ext cx="163838" cy="7177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3838" y="0"/>
                  </a:moveTo>
                  <a:lnTo>
                    <a:pt x="163838" y="717770"/>
                  </a:lnTo>
                  <a:lnTo>
                    <a:pt x="0" y="71777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4072153" y="2568116"/>
              <a:ext cx="2832071" cy="14355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1701"/>
                  </a:lnTo>
                  <a:lnTo>
                    <a:pt x="2832071" y="1271701"/>
                  </a:lnTo>
                  <a:lnTo>
                    <a:pt x="2832071" y="143554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4072153" y="2568116"/>
              <a:ext cx="944023" cy="14355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1701"/>
                  </a:lnTo>
                  <a:lnTo>
                    <a:pt x="944023" y="1271701"/>
                  </a:lnTo>
                  <a:lnTo>
                    <a:pt x="944023" y="143554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3128129" y="2568116"/>
              <a:ext cx="944023" cy="14355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44023" y="0"/>
                  </a:moveTo>
                  <a:lnTo>
                    <a:pt x="944023" y="1271701"/>
                  </a:lnTo>
                  <a:lnTo>
                    <a:pt x="0" y="1271701"/>
                  </a:lnTo>
                  <a:lnTo>
                    <a:pt x="0" y="143554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a libre 13"/>
            <p:cNvSpPr/>
            <p:nvPr/>
          </p:nvSpPr>
          <p:spPr>
            <a:xfrm>
              <a:off x="1240082" y="2568116"/>
              <a:ext cx="2832071" cy="14355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32071" y="0"/>
                  </a:moveTo>
                  <a:lnTo>
                    <a:pt x="2832071" y="1271701"/>
                  </a:lnTo>
                  <a:lnTo>
                    <a:pt x="0" y="1271701"/>
                  </a:lnTo>
                  <a:lnTo>
                    <a:pt x="0" y="1435540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 14"/>
            <p:cNvSpPr/>
            <p:nvPr/>
          </p:nvSpPr>
          <p:spPr>
            <a:xfrm>
              <a:off x="3291968" y="1787931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Coordinador del GT-MRV QROO (SEMA)</a:t>
              </a: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459897" y="4003656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SENSORES REMOTOS</a:t>
              </a:r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459897" y="5076062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SEMA, ECOSUR, UQROO, INEGI, PRONATURA PY, CONAFOR, SEMARNAT, SAGARPA, MUPIO OPB, CENTRO DE INVESTIGACIONES TROPICALES Y UYO’OLCHE</a:t>
              </a:r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2347945" y="4003656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NIVELES DE REFERENCIA</a:t>
              </a:r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2347944" y="5076062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CONAFOR (CENTRALES Y ESTATAL), SEMA, INEGI, MRV-TNC, LOS 4 MUNICIPIOS REDD+, UYO’OLCHE, ITZM, INIFAP</a:t>
              </a:r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4235992" y="4003656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00" b="1" kern="1200" dirty="0">
                  <a:solidFill>
                    <a:schemeClr val="tx1"/>
                  </a:solidFill>
                </a:rPr>
                <a:t>FACTORES DE EMISION</a:t>
              </a:r>
            </a:p>
            <a:p>
              <a:pPr marL="0"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9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4235992" y="5111518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INIFAP, SEMA, ECOSUR, UYO’OLCHE, ITZM, UQROO Y MRV-TNC</a:t>
              </a: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6124040" y="4003656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INVENTARIO ESTATAL DE GASES DE EFECTO INVERNADERO PARA USO DE SUELO Y CAMBIO DE USO DE SUELO</a:t>
              </a: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6124040" y="5111518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UQROO, SEMA, CONAFOR, ECOSUR, SAGARPA, SEMARNAT  Y CENTRO DE INVESTIGACIONES TROPICALES</a:t>
              </a:r>
            </a:p>
          </p:txBody>
        </p:sp>
        <p:sp>
          <p:nvSpPr>
            <p:cNvPr id="24" name="Forma libre 23"/>
            <p:cNvSpPr/>
            <p:nvPr/>
          </p:nvSpPr>
          <p:spPr>
            <a:xfrm>
              <a:off x="2347945" y="2895793"/>
              <a:ext cx="1560369" cy="780184"/>
            </a:xfrm>
            <a:custGeom>
              <a:avLst/>
              <a:gdLst>
                <a:gd name="connsiteX0" fmla="*/ 0 w 1560369"/>
                <a:gd name="connsiteY0" fmla="*/ 0 h 780184"/>
                <a:gd name="connsiteX1" fmla="*/ 1560369 w 1560369"/>
                <a:gd name="connsiteY1" fmla="*/ 0 h 780184"/>
                <a:gd name="connsiteX2" fmla="*/ 1560369 w 1560369"/>
                <a:gd name="connsiteY2" fmla="*/ 780184 h 780184"/>
                <a:gd name="connsiteX3" fmla="*/ 0 w 1560369"/>
                <a:gd name="connsiteY3" fmla="*/ 780184 h 780184"/>
                <a:gd name="connsiteX4" fmla="*/ 0 w 1560369"/>
                <a:gd name="connsiteY4" fmla="*/ 0 h 7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369" h="780184">
                  <a:moveTo>
                    <a:pt x="0" y="0"/>
                  </a:moveTo>
                  <a:lnTo>
                    <a:pt x="1560369" y="0"/>
                  </a:lnTo>
                  <a:lnTo>
                    <a:pt x="1560369" y="780184"/>
                  </a:lnTo>
                  <a:lnTo>
                    <a:pt x="0" y="78018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solidFill>
                    <a:schemeClr val="tx1"/>
                  </a:solidFill>
                </a:rPr>
                <a:t>Secretario Técnico GT – MRV QROO (CONAFOR)</a:t>
              </a: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4</a:t>
            </a:fld>
            <a:endParaRPr lang="en-US"/>
          </a:p>
        </p:txBody>
      </p:sp>
      <p:sp>
        <p:nvSpPr>
          <p:cNvPr id="25" name="CuadroTexto 24"/>
          <p:cNvSpPr txBox="1"/>
          <p:nvPr/>
        </p:nvSpPr>
        <p:spPr>
          <a:xfrm>
            <a:off x="219456" y="6190488"/>
            <a:ext cx="7936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Estructura definida </a:t>
            </a:r>
            <a:r>
              <a:rPr lang="es-MX" sz="1100" dirty="0"/>
              <a:t>e </a:t>
            </a:r>
            <a:r>
              <a:rPr lang="es-MX" sz="1100" dirty="0" smtClean="0"/>
              <a:t>integrantes indicados mediante la firma del acta de instalación del 26 de noviembre de 2014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76667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Avances en el diagnostico de capacidades estatales del GT-MRV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000" dirty="0" smtClean="0"/>
              <a:t>A mediados del 2015, con base al análisis de la labor realizada por el </a:t>
            </a:r>
            <a:r>
              <a:rPr lang="es-MX" sz="2000" dirty="0"/>
              <a:t>Proyecto Fortalecimiento REDD+ y Cooperación Sur-Sur, el cual es implementado por la </a:t>
            </a:r>
            <a:r>
              <a:rPr lang="es-MX" sz="2000" dirty="0" smtClean="0"/>
              <a:t>Comisión </a:t>
            </a:r>
            <a:r>
              <a:rPr lang="es-MX" sz="2000" dirty="0"/>
              <a:t>Nacional </a:t>
            </a:r>
            <a:r>
              <a:rPr lang="es-MX" sz="2000" dirty="0" smtClean="0"/>
              <a:t>Forestal, se identificó la necesidad de apoyar  a los gobiernos estatales a desarrollar diagnósticos para conformar los GT-MRV de cada estado.</a:t>
            </a:r>
          </a:p>
          <a:p>
            <a:pPr algn="just"/>
            <a:r>
              <a:rPr lang="es-MX" dirty="0" smtClean="0"/>
              <a:t>Durante el mes de noviembre del 2015 personal del Proyecto México-Noruega inició con talleres y entrevistas para dichos diagnósticos.</a:t>
            </a:r>
          </a:p>
          <a:p>
            <a:pPr algn="just"/>
            <a:r>
              <a:rPr lang="es-MX" dirty="0" smtClean="0"/>
              <a:t>Con el financiamiento de la Alianza </a:t>
            </a:r>
            <a:r>
              <a:rPr lang="es-MX" dirty="0" smtClean="0"/>
              <a:t>México REDD</a:t>
            </a:r>
            <a:r>
              <a:rPr lang="es-MX" dirty="0" smtClean="0"/>
              <a:t>+ se inició en el mes de febrero de 2016 la consultoría “ Elaboración de diagnósticos y propuestas de fortalecimiento de capacidades estatales en Monitoreo, Reporte y Verificación para REDD+ en la Península de Yucatán”</a:t>
            </a:r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Actualmente se ha realizado la revisión de la información existente generada durante los diagnósticos realizados por el Programa de fortalecimiento REDD+ y cooperación Sur-Sur (PMN).</a:t>
            </a:r>
          </a:p>
          <a:p>
            <a:pPr algn="just"/>
            <a:r>
              <a:rPr lang="es-MX" dirty="0"/>
              <a:t>L</a:t>
            </a:r>
            <a:r>
              <a:rPr lang="es-MX" dirty="0" smtClean="0"/>
              <a:t>as entrevistas realizadas (PMN), fueron adecuadas y actualmente se esta complementando la información considerada importante para el diagnostico. </a:t>
            </a:r>
          </a:p>
          <a:p>
            <a:pPr algn="just"/>
            <a:r>
              <a:rPr lang="es-MX" dirty="0" smtClean="0"/>
              <a:t>Con base a dicha información se presentan las laminas siguientes: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3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0249"/>
          </a:xfrm>
        </p:spPr>
        <p:txBody>
          <a:bodyPr/>
          <a:lstStyle/>
          <a:p>
            <a:r>
              <a:rPr lang="es-MX" sz="2400" dirty="0" smtClean="0"/>
              <a:t>OBJETIVO GENERAL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34887"/>
            <a:ext cx="7620000" cy="556591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es-MX" dirty="0" smtClean="0"/>
          </a:p>
          <a:p>
            <a:pPr marL="114300" lvl="0" indent="0">
              <a:buNone/>
            </a:pPr>
            <a:endParaRPr lang="es-MX" dirty="0"/>
          </a:p>
          <a:p>
            <a:pPr marL="114300" lvl="0" indent="0" algn="just">
              <a:buNone/>
            </a:pPr>
            <a:r>
              <a:rPr lang="es-MX" sz="2400" dirty="0" smtClean="0"/>
              <a:t>Conjuntar </a:t>
            </a:r>
            <a:r>
              <a:rPr lang="es-MX" sz="2400" dirty="0"/>
              <a:t>esfuerzos, capacidades y recursos para llevar a cabo diversas acciones para el monitoreo, reporte y verificación de las emisiones y absorciones de GEI en el sector USCUSS / AFOLU para orientar la toma de decisiones</a:t>
            </a:r>
            <a:r>
              <a:rPr lang="es-MX" sz="2400" dirty="0" smtClean="0"/>
              <a:t>.</a:t>
            </a:r>
          </a:p>
          <a:p>
            <a:pPr lvl="0"/>
            <a:endParaRPr lang="es-MX" sz="3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7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932688" y="6336792"/>
            <a:ext cx="7214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*Información generada durante el taller del PMN en noviembre de 2015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33100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39178"/>
          </a:xfrm>
        </p:spPr>
        <p:txBody>
          <a:bodyPr/>
          <a:lstStyle/>
          <a:p>
            <a:r>
              <a:rPr lang="es-MX" sz="2400" dirty="0" smtClean="0"/>
              <a:t>OBJETIVOS ESPECIFICOS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4648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MX" dirty="0" smtClean="0"/>
              <a:t>Integrar</a:t>
            </a:r>
            <a:r>
              <a:rPr lang="es-MX" dirty="0"/>
              <a:t>, evaluar y validar una base de datos sobre las dinámicas, características y actividades productivas sobre los paisajes en Quintana Roo. </a:t>
            </a:r>
          </a:p>
          <a:p>
            <a:pPr lvl="0" algn="just"/>
            <a:r>
              <a:rPr lang="es-MX" dirty="0"/>
              <a:t>Contribuir con conocimientos locales para retroalimentar y mejorar la información derivada del Sistema Nacional de MRV y el nivel de referencia de emisiones de GEI a nivel estatal. </a:t>
            </a:r>
          </a:p>
          <a:p>
            <a:pPr lvl="0" algn="just"/>
            <a:r>
              <a:rPr lang="es-MX" dirty="0"/>
              <a:t>Fortalecer capacidades para formar expertos locales que colaboren para generar, interpretar,  intercambiar y difundir información y conocimientos.  </a:t>
            </a:r>
          </a:p>
          <a:p>
            <a:pPr lvl="0" algn="just"/>
            <a:r>
              <a:rPr lang="es-MX" dirty="0"/>
              <a:t>Informar y emitir recomendaciones al Grupo de Trabajo de REDD+ como soporte para la toma de decisiones para alinear políticas públicas encaminadas al desarrollo rural sustentable y reducción de emisiones de GEI con el fin de cumplir con los compromisos del estado.</a:t>
            </a:r>
          </a:p>
          <a:p>
            <a:pPr lvl="0" algn="just"/>
            <a:r>
              <a:rPr lang="es-MX" dirty="0"/>
              <a:t>Comunicar y difundir el análisis y resultados que surgen del grupo de trabajo con las comunidades en campo y el público en general.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8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932688" y="6336792"/>
            <a:ext cx="7214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*Información generada durante el taller del PMN en noviembre de 2015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56112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5125"/>
            <a:ext cx="7620000" cy="785536"/>
          </a:xfrm>
        </p:spPr>
        <p:txBody>
          <a:bodyPr/>
          <a:lstStyle/>
          <a:p>
            <a:pPr algn="ctr"/>
            <a:r>
              <a:rPr lang="es-MX" sz="2400" dirty="0"/>
              <a:t>IMPORTANCIA DEL GT –MRV EN LA POLITICA PUBLICA ESTATAL FORESTAL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0661"/>
            <a:ext cx="7620000" cy="511423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En el ámbito de la elaboración de la Estrategia REDD+ del Estado, el GT-MRV puede contribuir a la revisión y retroalimentación de  la estrategia y líneas de acción de Niveles de </a:t>
            </a:r>
            <a:r>
              <a:rPr lang="es-MX" dirty="0"/>
              <a:t>R</a:t>
            </a:r>
            <a:r>
              <a:rPr lang="es-MX" dirty="0" smtClean="0"/>
              <a:t>eferencia Forestal , Monitoreo, reporte y Verificación.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Su labor para la implementación de la estrategia también será de gran relevancia.</a:t>
            </a:r>
          </a:p>
          <a:p>
            <a:pPr algn="just"/>
            <a:endParaRPr lang="es-MX" dirty="0"/>
          </a:p>
          <a:p>
            <a:pPr marL="114300" indent="0"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7336-A87B-4A09-B61B-1D339484C7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2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756</TotalTime>
  <Words>939</Words>
  <Application>Microsoft Macintosh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Diagnóstico de capacidades estatales en MRV </vt:lpstr>
      <vt:lpstr>Instalación de GT-MRV Estatal</vt:lpstr>
      <vt:lpstr>Funciones consideradas</vt:lpstr>
      <vt:lpstr>Estructura del GT-MRV QROO</vt:lpstr>
      <vt:lpstr>Avances en el diagnostico de capacidades estatales del GT-MRV</vt:lpstr>
      <vt:lpstr>PowerPoint Presentation</vt:lpstr>
      <vt:lpstr>OBJETIVO GENERAL</vt:lpstr>
      <vt:lpstr>OBJETIVOS ESPECIFICOS</vt:lpstr>
      <vt:lpstr>IMPORTANCIA DEL GT –MRV EN LA POLITICA PUBLICA ESTATAL FORESTAL</vt:lpstr>
      <vt:lpstr>Capacidades identificadas / información / equipamiento  </vt:lpstr>
      <vt:lpstr>PowerPoint Presentation</vt:lpstr>
      <vt:lpstr>PRINCIPALES NECESIDADES DE CAPACITACION</vt:lpstr>
      <vt:lpstr>FINANCIAMIENTO FUTURO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presentacion</dc:title>
  <dc:creator>User</dc:creator>
  <cp:lastModifiedBy>Sebastien Proust</cp:lastModifiedBy>
  <cp:revision>64</cp:revision>
  <dcterms:created xsi:type="dcterms:W3CDTF">2015-10-09T21:07:49Z</dcterms:created>
  <dcterms:modified xsi:type="dcterms:W3CDTF">2016-04-15T01:18:41Z</dcterms:modified>
</cp:coreProperties>
</file>