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352" r:id="rId2"/>
    <p:sldId id="359" r:id="rId3"/>
    <p:sldId id="353" r:id="rId4"/>
    <p:sldId id="358" r:id="rId5"/>
    <p:sldId id="356" r:id="rId6"/>
    <p:sldId id="355" r:id="rId7"/>
    <p:sldId id="354" r:id="rId8"/>
    <p:sldId id="357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37DAD-44BA-4CA5-B7FD-88DF3D60096E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BA74D-E441-4D35-A9EE-0FC9EC77734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28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5B55-D8AA-4BFA-81BA-8443DD8030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0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B8200E-C720-46AB-AE20-218467BB4F54}" type="datetimeFigureOut">
              <a:rPr lang="es-MX" smtClean="0"/>
              <a:pPr/>
              <a:t>02/12/2015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06144B-4900-44A2-89D6-C46EE2C399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pic>
        <p:nvPicPr>
          <p:cNvPr id="5" name="Picture 3" descr="C:\Users\Hector Ventura\Desktop\imagen\Capture_bandas_hi_2_tr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7434"/>
            <a:ext cx="9144000" cy="12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1" descr="C:\Users\DAVID\Documents\2011\MANUAL DE IDENTIDAD 2011 - 2016 (27Abril2011)\Hoja Membretada.png"/>
          <p:cNvPicPr>
            <a:picLocks noChangeAspect="1" noChangeArrowheads="1"/>
          </p:cNvPicPr>
          <p:nvPr userDrawn="1"/>
        </p:nvPicPr>
        <p:blipFill>
          <a:blip r:embed="rId16" cstate="print"/>
          <a:srcRect l="3516" r="3581" b="92419"/>
          <a:stretch>
            <a:fillRect/>
          </a:stretch>
        </p:blipFill>
        <p:spPr bwMode="auto">
          <a:xfrm>
            <a:off x="179512" y="116632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93503" y="188640"/>
            <a:ext cx="864096" cy="5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01614" y="116632"/>
            <a:ext cx="10349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81734" y="116632"/>
            <a:ext cx="5184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mx.camiones.com/wp-content/uploads/2011/09/sagarpa1.jp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85390" y="188641"/>
            <a:ext cx="864096" cy="57628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2111370"/>
            <a:ext cx="7128792" cy="14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DE TRABAJO REDD+ QUINTANA ROO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39464" y="4509120"/>
            <a:ext cx="290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de marzo del 2013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Chetumal, QROO.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772816"/>
            <a:ext cx="7560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es-MX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enda reunión de titulares </a:t>
            </a:r>
            <a:r>
              <a:rPr lang="es-MX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GT-REDD+QROO</a:t>
            </a:r>
            <a:endParaRPr kumimoji="0" 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MX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Presentación de “zonas prioritarias para acciones tempranas REDD+QROO”.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AMUSUR.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Presentación de cronograma de la estrategia REDD+QROO.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Comentarios generales: Agenda de titulares GT-REDD+QROO (martes 12 de marzo – martes 09 de julio martes 10 de diciembre). </a:t>
            </a:r>
            <a:endParaRPr kumimoji="0" 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1772816"/>
            <a:ext cx="7128792" cy="21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Zonas Elegibles Proyectos prioritarios REDD+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503" y="188640"/>
            <a:ext cx="864096" cy="5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614" y="116632"/>
            <a:ext cx="10349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1734" y="116632"/>
            <a:ext cx="5184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mx.camiones.com/wp-content/uploads/2011/09/sagarp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5390" y="188641"/>
            <a:ext cx="864096" cy="57628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639464" y="4509120"/>
            <a:ext cx="2902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de marzo del 2013</a:t>
            </a:r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Chetumal, QROO.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859934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Definición del perfil deseado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 la estrategia de atención REDD+ los ejidos prioritarios son aquellos que dentro del sector: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Forestal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Tienen una base de capital social capaz de sostener un proceso de desarrollo local basado en el aprovechamiento y conservación de sus recursos forestales, asegurando resultados y efectos de alto impacto local. (Programa sectorial preservación ambiental y recursos naturales 2011 - 2016, Estrategia  Bosques y Cambio Climático).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Agropecuario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Donde se desarrolle más de una actividad productiva competitiva, existan  iniciativas de generación de valor agregado e interés en aprovechar los recursos naturales  de manera sustentable. Se requiere que exista un entramado social coherente, con equidad social y de género.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Ambiental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Son aquellos que contribuyan a contar con un territorio ordenado de acuerdo a sus vocaciones ecológicas y económicas, donde existan acervos importantes de carbono en áreas forestales; donde sea posible promover la conservación de la biodiversidad, así como fortalecer el capital social de las comunidades rurales y su desarrollo sustentable. (El Programa Sectorial Preservación Ambiental y Recursos Naturales 2011-2016). </a:t>
            </a:r>
            <a:endParaRPr kumimoji="0" 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 Forestal.jpg"/>
          <p:cNvPicPr>
            <a:picLocks noChangeAspect="1"/>
          </p:cNvPicPr>
          <p:nvPr/>
        </p:nvPicPr>
        <p:blipFill>
          <a:blip r:embed="rId2" cstate="print"/>
          <a:srcRect l="20075" r="14563"/>
          <a:stretch>
            <a:fillRect/>
          </a:stretch>
        </p:blipFill>
        <p:spPr>
          <a:xfrm>
            <a:off x="3563888" y="908720"/>
            <a:ext cx="5375313" cy="50832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6449" y="3698448"/>
            <a:ext cx="38255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Prioridad 3.- Bajo</a:t>
            </a:r>
          </a:p>
          <a:p>
            <a:r>
              <a:rPr lang="es-MX" sz="1400" dirty="0" smtClean="0"/>
              <a:t>Prioridad 2.- Medio</a:t>
            </a:r>
          </a:p>
          <a:p>
            <a:r>
              <a:rPr lang="es-MX" sz="1400" dirty="0" smtClean="0"/>
              <a:t>Prioridad 1.- Alto </a:t>
            </a:r>
            <a:endParaRPr lang="es-MX" sz="1400" dirty="0"/>
          </a:p>
        </p:txBody>
      </p:sp>
      <p:sp>
        <p:nvSpPr>
          <p:cNvPr id="3" name="2 Rectángulo"/>
          <p:cNvSpPr/>
          <p:nvPr/>
        </p:nvSpPr>
        <p:spPr>
          <a:xfrm>
            <a:off x="458417" y="4202504"/>
            <a:ext cx="241006" cy="144016"/>
          </a:xfrm>
          <a:prstGeom prst="rect">
            <a:avLst/>
          </a:prstGeom>
          <a:solidFill>
            <a:srgbClr val="80EC6E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458417" y="3986480"/>
            <a:ext cx="241006" cy="1440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458417" y="3770456"/>
            <a:ext cx="241006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79512" y="1037635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1.- Ejidos  que cuenten con programa de manejo forestal maderable y no </a:t>
            </a:r>
            <a:r>
              <a:rPr lang="es-MX" sz="1400" dirty="0" smtClean="0"/>
              <a:t>maderable y Ejidos que cuenten con plan de manejo de fuego.</a:t>
            </a:r>
          </a:p>
          <a:p>
            <a:r>
              <a:rPr lang="es-MX" sz="1400" dirty="0" smtClean="0"/>
              <a:t>2.- </a:t>
            </a:r>
            <a:r>
              <a:rPr lang="es-MX" sz="1400" dirty="0"/>
              <a:t>Ejidos que cuenten con empresas forestales </a:t>
            </a:r>
            <a:r>
              <a:rPr lang="es-MX" sz="1400" dirty="0" smtClean="0"/>
              <a:t>comunitarias (y /o cadenas productivas).</a:t>
            </a:r>
          </a:p>
          <a:p>
            <a:r>
              <a:rPr lang="es-MX" sz="1400" dirty="0" smtClean="0"/>
              <a:t>3.- Ejidos con capital social (OTC, evaluaciones rurales, P predial) ,.</a:t>
            </a:r>
            <a:endParaRPr lang="es-MX" sz="1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96552" y="4538871"/>
            <a:ext cx="4572000" cy="14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Forestal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apa Agropecuario.jpg"/>
          <p:cNvPicPr>
            <a:picLocks noChangeAspect="1"/>
          </p:cNvPicPr>
          <p:nvPr/>
        </p:nvPicPr>
        <p:blipFill>
          <a:blip r:embed="rId2" cstate="print"/>
          <a:srcRect l="19288" r="14563"/>
          <a:stretch>
            <a:fillRect/>
          </a:stretch>
        </p:blipFill>
        <p:spPr>
          <a:xfrm>
            <a:off x="3419872" y="836712"/>
            <a:ext cx="5440076" cy="50832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3568" y="20608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 smtClean="0"/>
              <a:t>Prioridad 3.- Bajo</a:t>
            </a:r>
          </a:p>
          <a:p>
            <a:r>
              <a:rPr lang="es-MX" sz="1400" dirty="0" smtClean="0"/>
              <a:t>Prioridad 2.- Medio</a:t>
            </a:r>
          </a:p>
          <a:p>
            <a:r>
              <a:rPr lang="es-MX" sz="1400" dirty="0" smtClean="0"/>
              <a:t>Prioridad 1.- Alto </a:t>
            </a:r>
            <a:endParaRPr lang="es-MX" sz="1400" dirty="0"/>
          </a:p>
        </p:txBody>
      </p:sp>
      <p:sp>
        <p:nvSpPr>
          <p:cNvPr id="3" name="2 Rectángulo"/>
          <p:cNvSpPr/>
          <p:nvPr/>
        </p:nvSpPr>
        <p:spPr>
          <a:xfrm>
            <a:off x="395536" y="2564904"/>
            <a:ext cx="288032" cy="144016"/>
          </a:xfrm>
          <a:prstGeom prst="rect">
            <a:avLst/>
          </a:prstGeom>
          <a:solidFill>
            <a:srgbClr val="80EC6E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395536" y="2348880"/>
            <a:ext cx="288032" cy="1440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95536" y="2132856"/>
            <a:ext cx="288032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251520" y="98072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 smtClean="0"/>
              <a:t>1.- Región Agrícola</a:t>
            </a:r>
          </a:p>
          <a:p>
            <a:r>
              <a:rPr lang="es-MX" sz="1400" dirty="0" smtClean="0"/>
              <a:t>2.-  Actividades productivas prioritarias (miel, caña y leche) y Que existan proyectos que generen valor agregados</a:t>
            </a:r>
          </a:p>
          <a:p>
            <a:r>
              <a:rPr lang="es-MX" sz="1400" dirty="0" smtClean="0"/>
              <a:t>3.-Con potencial productivo.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96552" y="2924944"/>
            <a:ext cx="4572000" cy="14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Sector Agropecuario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Mapa Ambiental.jpg"/>
          <p:cNvPicPr>
            <a:picLocks noChangeAspect="1"/>
          </p:cNvPicPr>
          <p:nvPr/>
        </p:nvPicPr>
        <p:blipFill>
          <a:blip r:embed="rId2" cstate="print"/>
          <a:srcRect l="21178" r="13767"/>
          <a:stretch>
            <a:fillRect/>
          </a:stretch>
        </p:blipFill>
        <p:spPr>
          <a:xfrm>
            <a:off x="3851920" y="836712"/>
            <a:ext cx="5109400" cy="508145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83568" y="1538208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Prioridad 3.- Aprovechamiento (Bajo Almacenamiento)</a:t>
            </a:r>
          </a:p>
          <a:p>
            <a:r>
              <a:rPr lang="es-MX" sz="1400" dirty="0" smtClean="0"/>
              <a:t>Prioridad 2.- </a:t>
            </a:r>
            <a:r>
              <a:rPr lang="es-MX" sz="1400" dirty="0"/>
              <a:t>Restauración (Medio </a:t>
            </a:r>
            <a:r>
              <a:rPr lang="es-MX" sz="1400" dirty="0" smtClean="0"/>
              <a:t>Almacenamiento)</a:t>
            </a:r>
          </a:p>
          <a:p>
            <a:r>
              <a:rPr lang="es-MX" sz="1400" dirty="0" smtClean="0"/>
              <a:t>Prioridad 1.- Conservación (Alto Almacenamiento) </a:t>
            </a:r>
            <a:endParaRPr lang="es-MX" sz="1400" dirty="0"/>
          </a:p>
        </p:txBody>
      </p:sp>
      <p:sp>
        <p:nvSpPr>
          <p:cNvPr id="6" name="5 Rectángulo"/>
          <p:cNvSpPr/>
          <p:nvPr/>
        </p:nvSpPr>
        <p:spPr>
          <a:xfrm>
            <a:off x="395536" y="2492896"/>
            <a:ext cx="288032" cy="144016"/>
          </a:xfrm>
          <a:prstGeom prst="rect">
            <a:avLst/>
          </a:prstGeom>
          <a:solidFill>
            <a:srgbClr val="80EC6E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95536" y="2060848"/>
            <a:ext cx="288032" cy="1440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95536" y="1628800"/>
            <a:ext cx="288032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96552" y="2924944"/>
            <a:ext cx="4572000" cy="14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Sector Ambiental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74441" y="1628800"/>
            <a:ext cx="38255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Prioridad 3.- Bajo</a:t>
            </a:r>
          </a:p>
          <a:p>
            <a:r>
              <a:rPr lang="es-MX" sz="1400" dirty="0" smtClean="0"/>
              <a:t>Prioridad 2.- Medio</a:t>
            </a:r>
          </a:p>
          <a:p>
            <a:r>
              <a:rPr lang="es-MX" sz="1400" dirty="0" smtClean="0"/>
              <a:t>Prioridad 1.- Alto </a:t>
            </a:r>
            <a:endParaRPr lang="es-MX" sz="1400" dirty="0"/>
          </a:p>
        </p:txBody>
      </p:sp>
      <p:sp>
        <p:nvSpPr>
          <p:cNvPr id="3" name="2 Rectángulo"/>
          <p:cNvSpPr/>
          <p:nvPr/>
        </p:nvSpPr>
        <p:spPr>
          <a:xfrm>
            <a:off x="386409" y="2132856"/>
            <a:ext cx="241006" cy="144016"/>
          </a:xfrm>
          <a:prstGeom prst="rect">
            <a:avLst/>
          </a:prstGeom>
          <a:solidFill>
            <a:srgbClr val="80EC6E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386409" y="1916832"/>
            <a:ext cx="241006" cy="144016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386409" y="1700808"/>
            <a:ext cx="241006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396552" y="2924944"/>
            <a:ext cx="4572000" cy="14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Suma de Sectores</a:t>
            </a:r>
          </a:p>
        </p:txBody>
      </p:sp>
      <p:pic>
        <p:nvPicPr>
          <p:cNvPr id="12" name="11 Imagen" descr="Suma_sectores.jpg"/>
          <p:cNvPicPr>
            <a:picLocks noChangeAspect="1"/>
          </p:cNvPicPr>
          <p:nvPr/>
        </p:nvPicPr>
        <p:blipFill>
          <a:blip r:embed="rId2" cstate="print"/>
          <a:srcRect l="18500" r="16138"/>
          <a:stretch>
            <a:fillRect/>
          </a:stretch>
        </p:blipFill>
        <p:spPr>
          <a:xfrm>
            <a:off x="3491880" y="764704"/>
            <a:ext cx="5375313" cy="50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419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Bruno Miranda Elizarraraz</dc:creator>
  <cp:lastModifiedBy>Daniel Rejon Alamila</cp:lastModifiedBy>
  <cp:revision>160</cp:revision>
  <dcterms:created xsi:type="dcterms:W3CDTF">2011-08-18T14:53:09Z</dcterms:created>
  <dcterms:modified xsi:type="dcterms:W3CDTF">2015-12-02T17:50:24Z</dcterms:modified>
</cp:coreProperties>
</file>